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1" r:id="rId11"/>
    <p:sldId id="266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70" r:id="rId21"/>
    <p:sldId id="280" r:id="rId22"/>
    <p:sldId id="281" r:id="rId23"/>
    <p:sldId id="267" r:id="rId24"/>
    <p:sldId id="26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00" y="7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mental-disorders" TargetMode="External"/><Relationship Id="rId2" Type="http://schemas.openxmlformats.org/officeDocument/2006/relationships/hyperlink" Target="https://ourworldindata.org/mental-health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datasets/thedevastator/uncover-global-trends-in-mental-health-disorder" TargetMode="External"/><Relationship Id="rId4" Type="http://schemas.openxmlformats.org/officeDocument/2006/relationships/hyperlink" Target="https://doi.org/10.1017/s2045796023000756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2853"/>
            <a:ext cx="9143999" cy="2893925"/>
          </a:xfrm>
        </p:spPr>
        <p:txBody>
          <a:bodyPr>
            <a:noAutofit/>
          </a:bodyPr>
          <a:lstStyle/>
          <a:p>
            <a:r>
              <a:rPr lang="en-US" dirty="0">
                <a:latin typeface="Ravie" panose="04040805050809020602" pitchFamily="82" charset="0"/>
              </a:rPr>
              <a:t>Global Trends in Mental Health Disorders</a:t>
            </a:r>
            <a:br>
              <a:rPr lang="en-US" sz="4000" dirty="0"/>
            </a:br>
            <a:r>
              <a:rPr lang="en-US" sz="2800" dirty="0">
                <a:highlight>
                  <a:srgbClr val="FFFF00"/>
                </a:highlight>
              </a:rPr>
              <a:t>HIT-750 (Data Analytics)</a:t>
            </a:r>
            <a:br>
              <a:rPr lang="en-US" sz="2800" dirty="0"/>
            </a:br>
            <a:r>
              <a:rPr lang="en-US" sz="2800" dirty="0"/>
              <a:t>Prof : </a:t>
            </a:r>
            <a:r>
              <a:rPr lang="en-US" sz="2800" i="1" dirty="0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rPr>
              <a:t>Dr. Isaac </a:t>
            </a:r>
            <a:r>
              <a:rPr lang="en-US" sz="2800" i="1" dirty="0" err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rPr>
              <a:t>Mativo</a:t>
            </a:r>
            <a:endParaRPr lang="en-US" sz="2800" i="1" dirty="0">
              <a:latin typeface="Forte" panose="03060902040502070203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095" y="3215474"/>
            <a:ext cx="3768132" cy="19280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Team-3: 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Mounika </a:t>
            </a:r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Atmakuri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Sridhar Reddy Maram,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Everet Thokozani </a:t>
            </a:r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Kalongonda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,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Shriya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Kandikonda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Venkatadri</a:t>
            </a:r>
          </a:p>
          <a:p>
            <a:endParaRPr lang="en-US" dirty="0"/>
          </a:p>
        </p:txBody>
      </p:sp>
      <p:pic>
        <p:nvPicPr>
          <p:cNvPr id="5" name="Picture 4" descr="A white and black brain&#10;&#10;Description automatically generated">
            <a:extLst>
              <a:ext uri="{FF2B5EF4-FFF2-40B4-BE49-F238E27FC236}">
                <a16:creationId xmlns:a16="http://schemas.microsoft.com/office/drawing/2014/main" id="{54DEC343-7221-A7B8-68DB-EC463A75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470" y="2471817"/>
            <a:ext cx="2436725" cy="26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Types of Mental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Schizophrenia</a:t>
            </a:r>
          </a:p>
          <a:p>
            <a:pPr>
              <a:lnSpc>
                <a:spcPct val="90000"/>
              </a:lnSpc>
            </a:pPr>
            <a:r>
              <a:rPr lang="en-US" sz="2600"/>
              <a:t>Bipolar disorders</a:t>
            </a:r>
          </a:p>
          <a:p>
            <a:pPr>
              <a:lnSpc>
                <a:spcPct val="90000"/>
              </a:lnSpc>
            </a:pPr>
            <a:r>
              <a:rPr lang="en-US" sz="2600"/>
              <a:t>Eating disorders</a:t>
            </a:r>
          </a:p>
          <a:p>
            <a:pPr>
              <a:lnSpc>
                <a:spcPct val="90000"/>
              </a:lnSpc>
            </a:pPr>
            <a:r>
              <a:rPr lang="en-US" sz="2600"/>
              <a:t>Anxiety disorders</a:t>
            </a:r>
          </a:p>
          <a:p>
            <a:pPr>
              <a:lnSpc>
                <a:spcPct val="90000"/>
              </a:lnSpc>
            </a:pPr>
            <a:r>
              <a:rPr lang="en-US" sz="2600"/>
              <a:t>Drug use disorders</a:t>
            </a:r>
          </a:p>
          <a:p>
            <a:pPr>
              <a:lnSpc>
                <a:spcPct val="90000"/>
              </a:lnSpc>
            </a:pPr>
            <a:r>
              <a:rPr lang="en-US" sz="2600"/>
              <a:t>Depression</a:t>
            </a:r>
          </a:p>
          <a:p>
            <a:pPr>
              <a:lnSpc>
                <a:spcPct val="90000"/>
              </a:lnSpc>
            </a:pPr>
            <a:r>
              <a:rPr lang="en-US" sz="2600"/>
              <a:t>Alcohol use disorders</a:t>
            </a:r>
          </a:p>
        </p:txBody>
      </p:sp>
      <p:pic>
        <p:nvPicPr>
          <p:cNvPr id="6" name="Picture 5" descr="A head with tags on it&#10;&#10;AI-generated content may be incorrect.">
            <a:extLst>
              <a:ext uri="{FF2B5EF4-FFF2-40B4-BE49-F238E27FC236}">
                <a16:creationId xmlns:a16="http://schemas.microsoft.com/office/drawing/2014/main" id="{67DDD128-F123-EF86-D91C-768CA89B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18" r="20451"/>
          <a:stretch/>
        </p:blipFill>
        <p:spPr>
          <a:xfrm>
            <a:off x="5020804" y="1451426"/>
            <a:ext cx="3293391" cy="3173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contents of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8340132" cy="3692074"/>
          </a:xfrm>
        </p:spPr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country or region being analyzed.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standardized country code.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year of data collection.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Schizophrenia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percentage of the population diagnosed with schizophrenia.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Bipolar Disorder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percentage of individuals with bipolar disorder.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Eating Disorders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prevalence of eating disorders.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Anxiety Disorders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percentage of people experiencing anxiety disorders.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Drug Use Disorders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proportion of the population with substance abuse disorders.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Depression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prevalence of depression in the population.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Alcohol Use Disorders (%)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percentage of individuals affected by alcohol-related disorders.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49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6F44-6069-24BA-C552-653CDDFD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Loading csv file into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84AD-B639-52D6-8591-6FCE70DB3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12517"/>
            <a:ext cx="8229599" cy="1005745"/>
          </a:xfrm>
        </p:spPr>
        <p:txBody>
          <a:bodyPr>
            <a:normAutofit lnSpcReduction="10000"/>
          </a:bodyPr>
          <a:lstStyle/>
          <a:p>
            <a:r>
              <a:rPr lang="en-US" sz="1400" dirty="0" err="1"/>
              <a:t>setwd</a:t>
            </a:r>
            <a:r>
              <a:rPr lang="en-US" sz="1400" dirty="0"/>
              <a:t>("/Users/</a:t>
            </a:r>
            <a:r>
              <a:rPr lang="en-US" sz="1400" dirty="0" err="1"/>
              <a:t>mounikaatmakuri</a:t>
            </a:r>
            <a:r>
              <a:rPr lang="en-US" sz="1400" dirty="0"/>
              <a:t>/Downloads/750_Data_Analytics")</a:t>
            </a:r>
          </a:p>
          <a:p>
            <a:r>
              <a:rPr lang="en-US" sz="1400" dirty="0" err="1"/>
              <a:t>getwd</a:t>
            </a:r>
            <a:r>
              <a:rPr lang="en-US" sz="1400" dirty="0"/>
              <a:t>()</a:t>
            </a:r>
          </a:p>
          <a:p>
            <a:r>
              <a:rPr lang="en-US" sz="1400" dirty="0"/>
              <a:t>data &lt;- </a:t>
            </a:r>
            <a:r>
              <a:rPr lang="en-US" sz="1400" dirty="0" err="1"/>
              <a:t>read.csv</a:t>
            </a:r>
            <a:r>
              <a:rPr lang="en-US" sz="1400" dirty="0"/>
              <a:t>("</a:t>
            </a:r>
            <a:r>
              <a:rPr lang="en-US" sz="1400" dirty="0" err="1"/>
              <a:t>Mental_health_Depression_disorder_Data.csv</a:t>
            </a:r>
            <a:r>
              <a:rPr lang="en-US" sz="1400" dirty="0"/>
              <a:t>")</a:t>
            </a:r>
          </a:p>
          <a:p>
            <a:r>
              <a:rPr lang="en-US" sz="1400" dirty="0"/>
              <a:t>head(data)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7D166C-6231-7517-EEB0-DA5305D13552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9BDCBD-6A0C-D0D2-6023-E2B0E62DB24C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0EA5C-CF3C-F589-7C0E-104DC473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15" y="2660073"/>
            <a:ext cx="5477972" cy="24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2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869E6-E0C4-A299-476A-B2D4045B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18E5-B1DA-A293-D42C-8459D1D20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Display the Column names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268B-53A5-2457-67FD-C40856E7A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66006"/>
            <a:ext cx="8229599" cy="320984"/>
          </a:xfrm>
        </p:spPr>
        <p:txBody>
          <a:bodyPr>
            <a:normAutofit/>
          </a:bodyPr>
          <a:lstStyle/>
          <a:p>
            <a:r>
              <a:rPr lang="en-US" sz="1400" dirty="0" err="1"/>
              <a:t>colnames</a:t>
            </a:r>
            <a:r>
              <a:rPr lang="en-US" sz="1400" dirty="0"/>
              <a:t>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270461-FF78-51AA-BDD7-FA80612076ED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3BFE05-D394-F19F-6EC7-E9037880ED04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6" name="Picture 5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97D9EC7-C409-CA70-76E2-1C60DDD8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92" y="2171321"/>
            <a:ext cx="6859814" cy="19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4A2CD-7D26-1A08-4699-F6EA04CD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668D-6647-0832-F627-D5AD4F43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Display the structure of the data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4B94-42FD-FF96-A4B2-DBBCA7A23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66006"/>
            <a:ext cx="8229599" cy="320984"/>
          </a:xfrm>
        </p:spPr>
        <p:txBody>
          <a:bodyPr>
            <a:normAutofit/>
          </a:bodyPr>
          <a:lstStyle/>
          <a:p>
            <a:r>
              <a:rPr lang="en-US" sz="1400" dirty="0"/>
              <a:t>str(data)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A61DA2-6163-BA3A-27A2-BA33E7BC3614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47DC23-D5FA-E0F6-222B-1DE19CBFF7CC}"/>
              </a:ext>
            </a:extLst>
          </p:cNvPr>
          <p:cNvSpPr txBox="1">
            <a:spLocks/>
          </p:cNvSpPr>
          <p:nvPr/>
        </p:nvSpPr>
        <p:spPr>
          <a:xfrm>
            <a:off x="457200" y="640610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7229B9-0E9D-904B-1FCA-85716EB3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950489"/>
            <a:ext cx="7772400" cy="29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0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CD2A-C441-8E69-7F9E-B1CBC74B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D154-71E1-404F-6444-33C4C913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82685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Converting data types for columns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9BB7-F9F4-FDDB-2379-0B130844F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690175"/>
            <a:ext cx="8229599" cy="881575"/>
          </a:xfrm>
        </p:spPr>
        <p:txBody>
          <a:bodyPr>
            <a:normAutofit/>
          </a:bodyPr>
          <a:lstStyle/>
          <a:p>
            <a:r>
              <a:rPr lang="en-US" sz="1400" dirty="0" err="1"/>
              <a:t>columns_to_convert</a:t>
            </a:r>
            <a:r>
              <a:rPr lang="en-US" sz="1400" dirty="0"/>
              <a:t> &lt;- c("Year", "Schizophrenia....", "</a:t>
            </a:r>
            <a:r>
              <a:rPr lang="en-US" sz="1400" dirty="0" err="1"/>
              <a:t>Bipolar.disorder</a:t>
            </a:r>
            <a:r>
              <a:rPr lang="en-US" sz="1400" dirty="0"/>
              <a:t>....", "</a:t>
            </a:r>
            <a:r>
              <a:rPr lang="en-US" sz="1400" dirty="0" err="1"/>
              <a:t>Eating.disorders</a:t>
            </a:r>
            <a:r>
              <a:rPr lang="en-US" sz="1400" dirty="0"/>
              <a:t>....")</a:t>
            </a:r>
          </a:p>
          <a:p>
            <a:r>
              <a:rPr lang="en-US" sz="1400" dirty="0"/>
              <a:t>data[</a:t>
            </a:r>
            <a:r>
              <a:rPr lang="en-US" sz="1400" dirty="0" err="1"/>
              <a:t>columns_to_convert</a:t>
            </a:r>
            <a:r>
              <a:rPr lang="en-US" sz="1400" dirty="0"/>
              <a:t>] &lt;- </a:t>
            </a:r>
            <a:r>
              <a:rPr lang="en-US" sz="1400" dirty="0" err="1"/>
              <a:t>lapply</a:t>
            </a:r>
            <a:r>
              <a:rPr lang="en-US" sz="1400" dirty="0"/>
              <a:t>(data[</a:t>
            </a:r>
            <a:r>
              <a:rPr lang="en-US" sz="1400" dirty="0" err="1"/>
              <a:t>columns_to_convert</a:t>
            </a:r>
            <a:r>
              <a:rPr lang="en-US" sz="1400" dirty="0"/>
              <a:t>], </a:t>
            </a:r>
            <a:r>
              <a:rPr lang="en-US" sz="1400" dirty="0" err="1"/>
              <a:t>as.numeric</a:t>
            </a:r>
            <a:r>
              <a:rPr lang="en-US" sz="1400" dirty="0"/>
              <a:t>)</a:t>
            </a:r>
          </a:p>
          <a:p>
            <a:r>
              <a:rPr lang="en-US" sz="1400" dirty="0"/>
              <a:t>str(data)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45BE72-6BED-1973-7774-6E8A72AEF7AC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519C41-0339-8EB5-F13A-B5D62AAEE909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65813D-1547-FFCA-B883-CBBBFF6C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19" y="2571750"/>
            <a:ext cx="5645888" cy="23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106C-8A52-302B-2E02-41B1B4AF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1B70-AD25-2562-50A3-974D0FAD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Display the statistical summary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9566-A514-6A01-BEBA-DDD5583FC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66006"/>
            <a:ext cx="8229599" cy="320984"/>
          </a:xfrm>
        </p:spPr>
        <p:txBody>
          <a:bodyPr>
            <a:normAutofit/>
          </a:bodyPr>
          <a:lstStyle/>
          <a:p>
            <a:r>
              <a:rPr lang="en-US" sz="1400" dirty="0"/>
              <a:t>summary(data)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06D486-1313-7320-2FBD-C3629E958154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634D3-734C-6675-BDFE-CC06DC7716F6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D41CF-9057-D904-B82C-D048407A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84" y="1886990"/>
            <a:ext cx="5677429" cy="31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0E5F3-6724-7D6B-7CBE-07023AEB0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2080-48FA-DA24-6A2E-72F78001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Check for duplicates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9F06-2F17-1CC8-2740-4DD7D58BA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66005"/>
            <a:ext cx="8229599" cy="1119005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 err="1"/>
              <a:t>total_duplicates</a:t>
            </a:r>
            <a:r>
              <a:rPr lang="en-US" sz="1400" dirty="0"/>
              <a:t> &lt;- sum(duplicated(data))</a:t>
            </a:r>
          </a:p>
          <a:p>
            <a:r>
              <a:rPr lang="en-US" sz="1400" dirty="0"/>
              <a:t>cat("Total duplicate rows:", </a:t>
            </a:r>
            <a:r>
              <a:rPr lang="en-US" sz="1400" dirty="0" err="1"/>
              <a:t>total_duplicates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# Remove duplicates</a:t>
            </a:r>
          </a:p>
          <a:p>
            <a:r>
              <a:rPr lang="en-US" sz="1400" dirty="0"/>
              <a:t># data &lt;- distinct(data)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5FA3D2-940E-E314-96CC-2781D71693B1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C2650-17E1-570C-A304-59CD6D9E8CD3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B8519-CFD1-1AA8-CC98-CC9CB3FC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3040286"/>
            <a:ext cx="7772400" cy="9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6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39DE-886F-3AF3-2C54-9BA7384D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934E-37C1-2E03-6581-E882782F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 Handling Missing Values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53CA-0353-7F44-6354-1FE4550C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66004"/>
            <a:ext cx="4222865" cy="3305253"/>
          </a:xfrm>
        </p:spPr>
        <p:txBody>
          <a:bodyPr>
            <a:normAutofit fontScale="85000" lnSpcReduction="10000"/>
          </a:bodyPr>
          <a:lstStyle/>
          <a:p>
            <a:r>
              <a:rPr lang="en-US" sz="1400" dirty="0" err="1"/>
              <a:t>missing_values</a:t>
            </a:r>
            <a:r>
              <a:rPr lang="en-US" sz="1400" dirty="0"/>
              <a:t> &lt;- </a:t>
            </a:r>
            <a:r>
              <a:rPr lang="en-US" sz="1400" dirty="0" err="1"/>
              <a:t>colSums</a:t>
            </a:r>
            <a:r>
              <a:rPr lang="en-US" sz="1400" dirty="0"/>
              <a:t>(</a:t>
            </a:r>
            <a:r>
              <a:rPr lang="en-US" sz="1400" dirty="0" err="1"/>
              <a:t>is.na</a:t>
            </a:r>
            <a:r>
              <a:rPr lang="en-US" sz="1400" dirty="0"/>
              <a:t>(data))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# Drop rows where data is missing in specific columns</a:t>
            </a:r>
          </a:p>
          <a:p>
            <a:r>
              <a:rPr lang="en-US" sz="1400" dirty="0" err="1"/>
              <a:t>selected_columns</a:t>
            </a:r>
            <a:r>
              <a:rPr lang="en-US" sz="1400" dirty="0"/>
              <a:t> &lt;- c("Code", "Year", </a:t>
            </a:r>
          </a:p>
          <a:p>
            <a:r>
              <a:rPr lang="en-US" sz="1400" dirty="0"/>
              <a:t>                      "Schizophrenia....", "</a:t>
            </a:r>
            <a:r>
              <a:rPr lang="en-US" sz="1400" dirty="0" err="1"/>
              <a:t>Bipolar.disorder</a:t>
            </a:r>
            <a:r>
              <a:rPr lang="en-US" sz="1400" dirty="0"/>
              <a:t>....", </a:t>
            </a:r>
          </a:p>
          <a:p>
            <a:r>
              <a:rPr lang="en-US" sz="1400" dirty="0"/>
              <a:t>                      "</a:t>
            </a:r>
            <a:r>
              <a:rPr lang="en-US" sz="1400" dirty="0" err="1"/>
              <a:t>Eating.disorders</a:t>
            </a:r>
            <a:r>
              <a:rPr lang="en-US" sz="1400" dirty="0"/>
              <a:t>....", "</a:t>
            </a:r>
            <a:r>
              <a:rPr lang="en-US" sz="1400" dirty="0" err="1"/>
              <a:t>Anxiety.disorders</a:t>
            </a:r>
            <a:r>
              <a:rPr lang="en-US" sz="1400" dirty="0"/>
              <a:t>....", </a:t>
            </a:r>
          </a:p>
          <a:p>
            <a:r>
              <a:rPr lang="en-US" sz="1400" dirty="0"/>
              <a:t>                      "</a:t>
            </a:r>
            <a:r>
              <a:rPr lang="en-US" sz="1400" dirty="0" err="1"/>
              <a:t>Drug.use.disorders</a:t>
            </a:r>
            <a:r>
              <a:rPr lang="en-US" sz="1400" dirty="0"/>
              <a:t>....", "Depression....", </a:t>
            </a:r>
          </a:p>
          <a:p>
            <a:r>
              <a:rPr lang="en-US" sz="1400" dirty="0"/>
              <a:t>                      "</a:t>
            </a:r>
            <a:r>
              <a:rPr lang="en-US" sz="1400" dirty="0" err="1"/>
              <a:t>Alcohol.use.disorders</a:t>
            </a:r>
            <a:r>
              <a:rPr lang="en-US" sz="1400" dirty="0"/>
              <a:t>....")</a:t>
            </a:r>
          </a:p>
          <a:p>
            <a:endParaRPr lang="en-US" sz="1400" dirty="0"/>
          </a:p>
          <a:p>
            <a:r>
              <a:rPr lang="en-US" sz="1400" dirty="0"/>
              <a:t># Drop rows where data is missing in specific columns</a:t>
            </a:r>
          </a:p>
          <a:p>
            <a:r>
              <a:rPr lang="en-US" sz="1400" dirty="0"/>
              <a:t>data &lt;- data[</a:t>
            </a:r>
            <a:r>
              <a:rPr lang="en-US" sz="1400" dirty="0" err="1"/>
              <a:t>complete.cases</a:t>
            </a:r>
            <a:r>
              <a:rPr lang="en-US" sz="1400" dirty="0"/>
              <a:t>(data[, </a:t>
            </a:r>
            <a:r>
              <a:rPr lang="en-US" sz="1400" dirty="0" err="1"/>
              <a:t>selected_columns</a:t>
            </a:r>
            <a:r>
              <a:rPr lang="en-US" sz="1400" dirty="0"/>
              <a:t>]), ]</a:t>
            </a:r>
          </a:p>
          <a:p>
            <a:endParaRPr lang="en-US" sz="1400" dirty="0"/>
          </a:p>
          <a:p>
            <a:r>
              <a:rPr lang="en-US" sz="1400" dirty="0"/>
              <a:t># Display missing values after handling</a:t>
            </a:r>
          </a:p>
          <a:p>
            <a:r>
              <a:rPr lang="en-US" sz="1400" dirty="0" err="1"/>
              <a:t>missing_values_after_handling</a:t>
            </a:r>
            <a:r>
              <a:rPr lang="en-US" sz="1400" dirty="0"/>
              <a:t> &lt;- </a:t>
            </a:r>
            <a:r>
              <a:rPr lang="en-US" sz="1400" dirty="0" err="1"/>
              <a:t>colSums</a:t>
            </a:r>
            <a:r>
              <a:rPr lang="en-US" sz="1400" dirty="0"/>
              <a:t>(</a:t>
            </a:r>
            <a:r>
              <a:rPr lang="en-US" sz="1400" dirty="0" err="1"/>
              <a:t>is.na</a:t>
            </a:r>
            <a:r>
              <a:rPr lang="en-US" sz="1400" dirty="0"/>
              <a:t>(data))</a:t>
            </a:r>
          </a:p>
          <a:p>
            <a:r>
              <a:rPr lang="en-US" sz="1400" dirty="0"/>
              <a:t>cat("Missing values after handling:\n\n")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missing_values_after_handling</a:t>
            </a:r>
            <a:r>
              <a:rPr lang="en-US" sz="1400" dirty="0"/>
              <a:t>)</a:t>
            </a:r>
          </a:p>
          <a:p>
            <a:endParaRPr 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97F40-0AC1-60C0-16C2-B8668F97DC6E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8BB592-C231-BCBA-9F4B-1069FFE8ED01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815A6C-8E61-BA62-4C5C-07C4BAB8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0" y="1713807"/>
            <a:ext cx="4362565" cy="19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6FDF9-91ED-217D-B4C0-51895817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C80E-A78C-8605-16AA-D5660E3C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6516"/>
            <a:ext cx="8229600" cy="64406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/>
              <a:t>Countries present in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FD5C0-4EEA-D0A2-19A2-C242EF76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0581"/>
            <a:ext cx="7612912" cy="3155456"/>
          </a:xfrm>
        </p:spPr>
        <p:txBody>
          <a:bodyPr>
            <a:normAutofit/>
          </a:bodyPr>
          <a:lstStyle/>
          <a:p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top_entities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 = reorder(Entity, -Frequency), y = Frequency, fill = Entity))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geom_bar</a:t>
            </a:r>
            <a:r>
              <a:rPr lang="en-US" sz="1400" dirty="0"/>
              <a:t>(stat = "identity")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theme_minimal</a:t>
            </a:r>
            <a:r>
              <a:rPr lang="en-US" sz="1400" dirty="0"/>
              <a:t>() +</a:t>
            </a:r>
          </a:p>
          <a:p>
            <a:r>
              <a:rPr lang="en-US" sz="1400" dirty="0"/>
              <a:t>  labs(title = "Top 20 Entities by Frequency", x = "Entity", y = "Count") +</a:t>
            </a:r>
          </a:p>
          <a:p>
            <a:r>
              <a:rPr lang="en-US" sz="1400" dirty="0"/>
              <a:t>  theme(</a:t>
            </a:r>
            <a:r>
              <a:rPr lang="en-US" sz="1400" dirty="0" err="1"/>
              <a:t>axis.text.x</a:t>
            </a:r>
            <a:r>
              <a:rPr lang="en-US" sz="1400" dirty="0"/>
              <a:t> = </a:t>
            </a:r>
            <a:r>
              <a:rPr lang="en-US" sz="1400" dirty="0" err="1"/>
              <a:t>element_text</a:t>
            </a:r>
            <a:r>
              <a:rPr lang="en-US" sz="1400" dirty="0"/>
              <a:t>(angle = 90, </a:t>
            </a:r>
            <a:r>
              <a:rPr lang="en-US" sz="1400" dirty="0" err="1"/>
              <a:t>hjust</a:t>
            </a:r>
            <a:r>
              <a:rPr lang="en-US" sz="1400" dirty="0"/>
              <a:t> = 1))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76566D-3567-E34D-4CDE-1B1E8E44A22E}"/>
              </a:ext>
            </a:extLst>
          </p:cNvPr>
          <p:cNvSpPr txBox="1">
            <a:spLocks/>
          </p:cNvSpPr>
          <p:nvPr/>
        </p:nvSpPr>
        <p:spPr>
          <a:xfrm>
            <a:off x="33528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03F663-CCEA-9AC1-942B-D747E1C126F0}"/>
              </a:ext>
            </a:extLst>
          </p:cNvPr>
          <p:cNvSpPr txBox="1">
            <a:spLocks/>
          </p:cNvSpPr>
          <p:nvPr/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8485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monitor with a white screen&#10;&#10;Description automatically generated">
            <a:extLst>
              <a:ext uri="{FF2B5EF4-FFF2-40B4-BE49-F238E27FC236}">
                <a16:creationId xmlns:a16="http://schemas.microsoft.com/office/drawing/2014/main" id="{AD7E100B-2B29-DF74-88C9-F35349BB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9" r="4300" b="23223"/>
          <a:stretch/>
        </p:blipFill>
        <p:spPr>
          <a:xfrm>
            <a:off x="154779" y="737051"/>
            <a:ext cx="6275194" cy="426552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093" y="1595987"/>
            <a:ext cx="8048731" cy="3522224"/>
          </a:xfrm>
        </p:spPr>
        <p:txBody>
          <a:bodyPr>
            <a:normAutofit/>
          </a:bodyPr>
          <a:lstStyle/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Overview of the topic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Importance of the topic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Research facts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Online References &amp; Key Findings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Statistical plots from online references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Facts from scholarly research references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Dataset overview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Types of Mental Disorders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Contents of the Dataset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Basic analysis in R-Code</a:t>
            </a:r>
          </a:p>
          <a:p>
            <a:pPr marL="457200" indent="-457200" algn="l"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References</a:t>
            </a:r>
          </a:p>
          <a:p>
            <a:pPr marL="457200" indent="-457200" algn="l">
              <a:buAutoNum type="arabicParenR"/>
            </a:pPr>
            <a:endParaRPr lang="en-US" sz="2000" dirty="0">
              <a:solidFill>
                <a:schemeClr val="tx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sz="2000" dirty="0">
              <a:solidFill>
                <a:schemeClr val="tx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457200" indent="-457200" algn="l">
              <a:buAutoNum type="arabicParenR"/>
            </a:pPr>
            <a:endParaRPr lang="en-US" sz="2000" dirty="0">
              <a:solidFill>
                <a:schemeClr val="tx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137754-50F0-DEB7-7A34-44714882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596" y="1057043"/>
            <a:ext cx="3768132" cy="59272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Table of CONTENTS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55DC2-FFCE-58F3-F07C-4E9AC766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73" y="1213352"/>
            <a:ext cx="2716795" cy="2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038-901E-7402-A417-A4BF9F06B9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A0ED34-BE70-CECD-0CCE-A20ADA38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60" b="23627"/>
          <a:stretch/>
        </p:blipFill>
        <p:spPr>
          <a:xfrm>
            <a:off x="350874" y="680484"/>
            <a:ext cx="8112642" cy="42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a graph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A409DFF7-37B2-7BBB-A379-10A447F49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0" y="903767"/>
            <a:ext cx="7123814" cy="3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graph of a person's mental disorder&#10;&#10;Description automatically generated with medium confidence">
            <a:extLst>
              <a:ext uri="{FF2B5EF4-FFF2-40B4-BE49-F238E27FC236}">
                <a16:creationId xmlns:a16="http://schemas.microsoft.com/office/drawing/2014/main" id="{6C75B556-C514-70DC-8AD6-CA2A42709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9" y="999460"/>
            <a:ext cx="8246742" cy="35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Algerian" panose="04020705040A02060702" pitchFamily="82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862" y="1477108"/>
            <a:ext cx="8410470" cy="366639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>
                <a:schemeClr val="tx2">
                  <a:lumMod val="50000"/>
                </a:schemeClr>
              </a:buClr>
              <a:buSzPct val="100000"/>
              <a:buFont typeface="+mj-lt"/>
              <a:buAutoNum type="arabicParenR"/>
              <a:tabLst>
                <a:tab pos="457200" algn="l"/>
              </a:tabLst>
            </a:pPr>
            <a:r>
              <a:rPr lang="en-US" sz="1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Dattani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Rodés-Guirao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Ritchie, H., &amp; </a:t>
            </a:r>
            <a:r>
              <a:rPr lang="en-US" sz="1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Roser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(2023, June 20). Mental health. Our World in Data. 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https://ourworldindata.org/mental-health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>
                <a:schemeClr val="tx2">
                  <a:lumMod val="50000"/>
                </a:schemeClr>
              </a:buClr>
              <a:buSzPct val="100000"/>
              <a:buFont typeface="+mj-lt"/>
              <a:buAutoNum type="arabicParenR"/>
              <a:tabLst>
                <a:tab pos="457200" algn="l"/>
              </a:tabLst>
            </a:pP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Organization: WHO. (2022, June 8). Mental disorders. 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https://www.who.int/news-room/fact-sheets/detail/mental-disorders</a:t>
            </a:r>
            <a:endParaRPr lang="en-US" sz="19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>
                <a:schemeClr val="tx2">
                  <a:lumMod val="50000"/>
                </a:schemeClr>
              </a:buClr>
              <a:buSzPct val="100000"/>
              <a:buFont typeface="+mj-lt"/>
              <a:buAutoNum type="arabicParenR"/>
              <a:tabLst>
                <a:tab pos="457200" algn="l"/>
              </a:tabLst>
            </a:pP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Mental Disorders Collaborators, &amp; </a:t>
            </a:r>
            <a:r>
              <a:rPr lang="en-US" sz="1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Santomauro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(2021). Global prevalence and burden of depressive and anxiety disorders in 204 countries and territories in 2020 due to the COVID-19 pandemic. In The Lancet (Vol. 398). https://doi.org/10.1016/S0140-6736(21)02143-7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>
                <a:schemeClr val="tx2">
                  <a:lumMod val="50000"/>
                </a:schemeClr>
              </a:buClr>
              <a:buSzPct val="100000"/>
              <a:buFont typeface="+mj-lt"/>
              <a:buAutoNum type="arabicParenR"/>
              <a:tabLst>
                <a:tab pos="457200" algn="l"/>
              </a:tabLst>
            </a:pP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Wu, Y., Wang, L., Tao, M., Cao, H., Yuan, H., Ye, M., Chen, X., Wang, K., &amp; Zhu, C. (2023). Changing trends in the global burden of mental disorders from 1990 to 2019 and predicted levels in 25 years. Epidemiology and Psychiatric Sciences, 32. 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https://doi.org/10.1017/s2045796023000756</a:t>
            </a:r>
            <a:endParaRPr lang="en-US" sz="19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>
                <a:schemeClr val="tx2">
                  <a:lumMod val="50000"/>
                </a:schemeClr>
              </a:buClr>
              <a:buSzPct val="100000"/>
              <a:buFont typeface="+mj-lt"/>
              <a:buAutoNum type="arabicParenR"/>
              <a:tabLst>
                <a:tab pos="457200" algn="l"/>
              </a:tabLst>
            </a:pP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Trends in Mental health Disorder. (2022, December 14). Kaggle. </a:t>
            </a:r>
            <a:r>
              <a:rPr lang="en-US" sz="1900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https://www.kaggle.com/datasets/thedevastator/uncover-global-trends-in-mental-health-disorder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5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old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2F9C627-7783-A8BF-7994-D0BDFC91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9" y="-376881"/>
            <a:ext cx="7914503" cy="6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lgerian" panose="04020705040A02060702" pitchFamily="82" charset="0"/>
              </a:rPr>
              <a:t>Overview of the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0178"/>
            <a:ext cx="8229600" cy="3533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2400" dirty="0">
                <a:latin typeface="Bahnschrift" panose="020B0502040204020203" pitchFamily="34" charset="0"/>
                <a:cs typeface="Arial" panose="020B0604020202020204" pitchFamily="34" charset="0"/>
              </a:rPr>
              <a:t>Approximately 1 in every 8 people worldwide live with a mental disorder.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400" dirty="0">
                <a:latin typeface="Bahnschrift" panose="020B0502040204020203" pitchFamily="34" charset="0"/>
                <a:cs typeface="Arial" panose="020B0604020202020204" pitchFamily="34" charset="0"/>
              </a:rPr>
              <a:t>Mental health impacts work, relationships, and community engagement.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400" dirty="0">
                <a:latin typeface="Bahnschrift" panose="020B0502040204020203" pitchFamily="34" charset="0"/>
                <a:cs typeface="Arial" panose="020B0604020202020204" pitchFamily="34" charset="0"/>
              </a:rPr>
              <a:t>Many individuals do not receive proper care due to stigma and lack of resources.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400" dirty="0">
                <a:latin typeface="Bahnschrift" panose="020B0502040204020203" pitchFamily="34" charset="0"/>
                <a:cs typeface="Arial" panose="020B0604020202020204" pitchFamily="34" charset="0"/>
              </a:rPr>
              <a:t>Data collection is crucial to understanding trends and improving treatments.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lgerian" panose="04020705040A02060702" pitchFamily="82" charset="0"/>
              </a:rPr>
              <a:t>Importance of the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0179"/>
            <a:ext cx="8229600" cy="35333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sz="2400" dirty="0">
                <a:latin typeface="Bahnschrift SemiLight" panose="020B0502040204020203" pitchFamily="34" charset="0"/>
                <a:cs typeface="Arial" panose="020B0604020202020204" pitchFamily="34" charset="0"/>
              </a:rPr>
              <a:t>Mental health disorders impact well-being, productivity, and society.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>
                <a:latin typeface="Bahnschrift SemiLight" panose="020B0502040204020203" pitchFamily="34" charset="0"/>
                <a:cs typeface="Arial" panose="020B0604020202020204" pitchFamily="34" charset="0"/>
              </a:rPr>
              <a:t>Understanding trends aids in developing prevention and treatment strategies.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>
                <a:latin typeface="Bahnschrift SemiLight" panose="020B0502040204020203" pitchFamily="34" charset="0"/>
                <a:cs typeface="Arial" panose="020B0604020202020204" pitchFamily="34" charset="0"/>
              </a:rPr>
              <a:t>Analysis informs policy-making and healthcare practices.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>
                <a:latin typeface="Bahnschrift SemiLight" panose="020B0502040204020203" pitchFamily="34" charset="0"/>
                <a:cs typeface="Arial" panose="020B0604020202020204" pitchFamily="34" charset="0"/>
              </a:rPr>
              <a:t>Reducing stigma encourages mental health awareness and support.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907535"/>
          </a:xfrm>
        </p:spPr>
        <p:txBody>
          <a:bodyPr>
            <a:noAutofit/>
          </a:bodyPr>
          <a:lstStyle/>
          <a:p>
            <a:r>
              <a:rPr sz="3600" dirty="0">
                <a:latin typeface="Algerian" panose="04020705040A02060702" pitchFamily="82" charset="0"/>
              </a:rPr>
              <a:t>Research Facts on Mental Illness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909"/>
            <a:ext cx="8229600" cy="325600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sz="2800" dirty="0">
                <a:latin typeface="Bierstadt" panose="020B0004020202020204" pitchFamily="34" charset="0"/>
                <a:cs typeface="Arial" panose="020B0604020202020204" pitchFamily="34" charset="0"/>
              </a:rPr>
              <a:t>1 in 3 women and 1 in 5 men experience major depression.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800" dirty="0">
                <a:latin typeface="Bierstadt" panose="020B0004020202020204" pitchFamily="34" charset="0"/>
                <a:cs typeface="Arial" panose="020B0604020202020204" pitchFamily="34" charset="0"/>
              </a:rPr>
              <a:t>COVID-19 led to 53M new depression cases and 76M anxiety cases.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800" dirty="0">
                <a:latin typeface="Bierstadt" panose="020B0004020202020204" pitchFamily="34" charset="0"/>
                <a:cs typeface="Arial" panose="020B0604020202020204" pitchFamily="34" charset="0"/>
              </a:rPr>
              <a:t>Mental health issues peak in early adulthood.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800" dirty="0">
                <a:latin typeface="Bierstadt" panose="020B0004020202020204" pitchFamily="34" charset="0"/>
                <a:cs typeface="Arial" panose="020B0604020202020204" pitchFamily="34" charset="0"/>
              </a:rPr>
              <a:t>Despite available treatments, accessibility remains a challenge.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>
                <a:latin typeface="Algerian" panose="04020705040A02060702" pitchFamily="82" charset="0"/>
              </a:rPr>
              <a:t>Online References &amp; 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6674"/>
            <a:ext cx="8606413" cy="375682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Baguet Script" panose="00000500000000000000" pitchFamily="2" charset="0"/>
              </a:rPr>
              <a:t>Our World in Data: Mental Health</a:t>
            </a:r>
            <a:endParaRPr lang="en-US" dirty="0">
              <a:latin typeface="Baguet Script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kern="100" dirty="0">
                <a:effectLst/>
                <a:latin typeface="Candara Light" panose="020E0502030303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explores the burden of mental illnesses, showing how they impact individuals, families, and society as a whole.</a:t>
            </a:r>
            <a:endParaRPr lang="en-US" sz="2400" kern="100" dirty="0">
              <a:effectLst/>
              <a:latin typeface="Candara Light" panose="020E0502030303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kern="100" dirty="0">
                <a:effectLst/>
                <a:latin typeface="Candara Light" panose="020E0502030303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Another key focus is on public attitudes toward mental health, emphasizing the need to break the stigma and encourage open conversations.</a:t>
            </a:r>
            <a:endParaRPr dirty="0">
              <a:latin typeface="Candara Light" panose="020E0502030303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dirty="0">
                <a:latin typeface="Baguet Script" panose="00000500000000000000" pitchFamily="2" charset="0"/>
              </a:rPr>
              <a:t>WHO</a:t>
            </a:r>
            <a:r>
              <a:rPr lang="en-US" dirty="0">
                <a:latin typeface="Baguet Script" panose="00000500000000000000" pitchFamily="2" charset="0"/>
              </a:rPr>
              <a:t>:</a:t>
            </a:r>
            <a:r>
              <a:rPr dirty="0">
                <a:latin typeface="Baguet Script" panose="00000500000000000000" pitchFamily="2" charset="0"/>
              </a:rPr>
              <a:t> Mental Disorders</a:t>
            </a:r>
            <a:endParaRPr lang="en-US" dirty="0">
              <a:latin typeface="Baguet Script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kern="100" dirty="0">
                <a:latin typeface="Candara Light" panose="020E0502030303020204" pitchFamily="34" charset="0"/>
                <a:cs typeface="Times New Roman" panose="02020603050405020304" pitchFamily="18" charset="0"/>
              </a:rPr>
              <a:t>It shares key statistics, including the striking fact that 1 in 8 people worldwide live with a mental health condition.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kern="100" dirty="0">
                <a:latin typeface="Candara Light" panose="020E0502030303020204" pitchFamily="34" charset="0"/>
                <a:cs typeface="Times New Roman" panose="02020603050405020304" pitchFamily="18" charset="0"/>
              </a:rPr>
              <a:t>A major issue it raises is the gap in mental health care, as many people do not get the support they need due to limited resources.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Plots from </a:t>
            </a:r>
            <a:r>
              <a:rPr sz="3200" dirty="0">
                <a:latin typeface="Algerian" panose="04020705040A02060702" pitchFamily="82" charset="0"/>
              </a:rPr>
              <a:t>Online References</a:t>
            </a:r>
          </a:p>
        </p:txBody>
      </p:sp>
      <p:pic>
        <p:nvPicPr>
          <p:cNvPr id="6" name="Content Placeholder 5" descr="A graph of a disease&#10;&#10;Description automatically generated with medium confidence">
            <a:extLst>
              <a:ext uri="{FF2B5EF4-FFF2-40B4-BE49-F238E27FC236}">
                <a16:creationId xmlns:a16="http://schemas.microsoft.com/office/drawing/2014/main" id="{0D93AEE2-8BD3-DEB1-CFE8-938923828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3" y="1393558"/>
            <a:ext cx="3750294" cy="3153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47389-B9A9-6330-5B19-5DD631C35432}"/>
              </a:ext>
            </a:extLst>
          </p:cNvPr>
          <p:cNvSpPr txBox="1"/>
          <p:nvPr/>
        </p:nvSpPr>
        <p:spPr>
          <a:xfrm>
            <a:off x="388583" y="4547376"/>
            <a:ext cx="3485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 1 : Line chart for the distribution of Mental Disorders</a:t>
            </a:r>
            <a:endParaRPr lang="en-US" sz="1200" i="1" u="sng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 descr="A graph of people deal with anxiety&#10;&#10;Description automatically generated">
            <a:extLst>
              <a:ext uri="{FF2B5EF4-FFF2-40B4-BE49-F238E27FC236}">
                <a16:creationId xmlns:a16="http://schemas.microsoft.com/office/drawing/2014/main" id="{2354F1EE-7121-7063-18F5-87F577071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6709"/>
            <a:ext cx="4039437" cy="3200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A7F835-661D-E9CF-AC38-462B4FA42B2A}"/>
              </a:ext>
            </a:extLst>
          </p:cNvPr>
          <p:cNvSpPr txBox="1"/>
          <p:nvPr/>
        </p:nvSpPr>
        <p:spPr>
          <a:xfrm>
            <a:off x="4614705" y="4529904"/>
            <a:ext cx="395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kern="100" dirty="0">
                <a:latin typeface="Aptos" panose="020B0004020202020204" pitchFamily="34" charset="0"/>
                <a:cs typeface="Times New Roman" panose="02020603050405020304" pitchFamily="18" charset="0"/>
              </a:rPr>
              <a:t>Fig 2 : Distribution pattern for overcoming Anxiety or Depression</a:t>
            </a:r>
          </a:p>
        </p:txBody>
      </p:sp>
    </p:spTree>
    <p:extLst>
      <p:ext uri="{BB962C8B-B14F-4D97-AF65-F5344CB8AC3E}">
        <p14:creationId xmlns:p14="http://schemas.microsoft.com/office/powerpoint/2010/main" val="7722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Scholarly Research References</a:t>
            </a:r>
            <a:endParaRPr sz="3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6674"/>
            <a:ext cx="8606413" cy="375682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Changing Trends in Mental Disorders (Wu et al., 2023)</a:t>
            </a:r>
            <a:endParaRPr lang="en-US" dirty="0"/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Cases rising due to population growth.</a:t>
            </a:r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Peaks in early adulthood, declines with age.</a:t>
            </a:r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Calls for stronger mental health policies.</a:t>
            </a:r>
          </a:p>
          <a:p>
            <a:r>
              <a:rPr lang="en-US" b="1" dirty="0"/>
              <a:t>Impact of COVID-19 on Mental Health (2021)</a:t>
            </a:r>
            <a:endParaRPr lang="en-US" dirty="0"/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53M new depression &amp; 76M anxiety cases.</a:t>
            </a:r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Women &amp; youth most affected.</a:t>
            </a:r>
          </a:p>
          <a:p>
            <a:pPr marL="571500" indent="-5715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romanLcPeriod"/>
            </a:pPr>
            <a:r>
              <a:rPr lang="en-US" dirty="0"/>
              <a:t>Exposed major gaps in mental healthcare.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41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lgerian" panose="04020705040A02060702" pitchFamily="82" charset="0"/>
              </a:rPr>
              <a:t>Dataset Overview from Kaggle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708"/>
            <a:ext cx="8229600" cy="3737757"/>
          </a:xfrm>
        </p:spPr>
        <p:txBody>
          <a:bodyPr>
            <a:noAutofit/>
          </a:bodyPr>
          <a:lstStyle/>
          <a:p>
            <a:pPr marL="342900" marR="0" lvl="1" indent="-342900"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914400" algn="l"/>
              </a:tabLst>
            </a:pP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The dataset titled "Global Trends in Mental Health Disorder" is available on Kaggle </a:t>
            </a:r>
          </a:p>
          <a:p>
            <a:pPr marL="342900" marR="0" lvl="1" indent="-342900"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914400" algn="l"/>
              </a:tabLst>
            </a:pP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Saloni </a:t>
            </a:r>
            <a:r>
              <a:rPr lang="en-US" sz="2000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Dattani</a:t>
            </a: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, Lucas </a:t>
            </a:r>
            <a:r>
              <a:rPr lang="en-US" sz="2000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Rodés-Guirao</a:t>
            </a: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, Hannah Ritchie and Max </a:t>
            </a:r>
            <a:r>
              <a:rPr lang="en-US" sz="2000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Roser</a:t>
            </a: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 (2023) - “Mental Health” Published online at OurWorldinData.org. Retrieved from: </a:t>
            </a:r>
            <a:r>
              <a:rPr lang="en-US" sz="2000" u="sng" dirty="0">
                <a:latin typeface="Bahnschrift SemiLight" panose="020B0502040204020203" pitchFamily="34" charset="0"/>
                <a:cs typeface="Arial" panose="020B0604020202020204" pitchFamily="34" charset="0"/>
              </a:rPr>
              <a:t>'https://ourworldindata.org/mental-health</a:t>
            </a: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' [Original Online Resource]</a:t>
            </a:r>
            <a:endParaRPr sz="2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Data includes:</a:t>
            </a:r>
            <a:endParaRPr lang="en-US" sz="2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   - Country/Region</a:t>
            </a:r>
          </a:p>
          <a:p>
            <a:pPr marL="0" indent="0">
              <a:buNone/>
            </a:pP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   - Year</a:t>
            </a:r>
            <a:endParaRPr sz="2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   </a:t>
            </a:r>
            <a:r>
              <a:rPr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- Prevalence of</a:t>
            </a:r>
            <a:r>
              <a:rPr lang="en-US" sz="2000" dirty="0">
                <a:latin typeface="Bahnschrift SemiLight" panose="020B0502040204020203" pitchFamily="34" charset="0"/>
                <a:cs typeface="Arial" panose="020B0604020202020204" pitchFamily="34" charset="0"/>
              </a:rPr>
              <a:t> mental health disorders</a:t>
            </a:r>
            <a:endParaRPr sz="2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1281</Words>
  <Application>Microsoft Macintosh PowerPoint</Application>
  <PresentationFormat>On-screen Show (16:9)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Algerian</vt:lpstr>
      <vt:lpstr>Aptos</vt:lpstr>
      <vt:lpstr>Arial</vt:lpstr>
      <vt:lpstr>Baguet Script</vt:lpstr>
      <vt:lpstr>Bahnschrift</vt:lpstr>
      <vt:lpstr>Bahnschrift SemiLight</vt:lpstr>
      <vt:lpstr>Bierstadt</vt:lpstr>
      <vt:lpstr>Calibri</vt:lpstr>
      <vt:lpstr>Candara Light</vt:lpstr>
      <vt:lpstr>Courier New</vt:lpstr>
      <vt:lpstr>Forte</vt:lpstr>
      <vt:lpstr>Ravie</vt:lpstr>
      <vt:lpstr>Symbol</vt:lpstr>
      <vt:lpstr>Times New Roman</vt:lpstr>
      <vt:lpstr>Wingdings</vt:lpstr>
      <vt:lpstr>Office Theme</vt:lpstr>
      <vt:lpstr>Global Trends in Mental Health Disorders HIT-750 (Data Analytics) Prof : Dr. Isaac Mativo</vt:lpstr>
      <vt:lpstr>Table of CONTENTS</vt:lpstr>
      <vt:lpstr>Overview of the Topic</vt:lpstr>
      <vt:lpstr>Importance of the Topic</vt:lpstr>
      <vt:lpstr>Research Facts on Mental Illness</vt:lpstr>
      <vt:lpstr>Online References &amp; Key Points</vt:lpstr>
      <vt:lpstr>Plots from Online References</vt:lpstr>
      <vt:lpstr>Scholarly Research References</vt:lpstr>
      <vt:lpstr>Dataset Overview from Kaggle</vt:lpstr>
      <vt:lpstr>Types of Mental Disorders</vt:lpstr>
      <vt:lpstr>contents of the dataset</vt:lpstr>
      <vt:lpstr> Loading csv file into R studio</vt:lpstr>
      <vt:lpstr> Display the Column names </vt:lpstr>
      <vt:lpstr>Display the structure of the data </vt:lpstr>
      <vt:lpstr> Converting data types for columns </vt:lpstr>
      <vt:lpstr> Display the statistical summary </vt:lpstr>
      <vt:lpstr> Check for duplicates </vt:lpstr>
      <vt:lpstr> Handling Missing Values </vt:lpstr>
      <vt:lpstr>Countries present in Data set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Mounika Atmakuri</cp:lastModifiedBy>
  <cp:revision>11</cp:revision>
  <dcterms:created xsi:type="dcterms:W3CDTF">2019-02-27T15:38:32Z</dcterms:created>
  <dcterms:modified xsi:type="dcterms:W3CDTF">2025-03-04T22:18:22Z</dcterms:modified>
</cp:coreProperties>
</file>